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323" r:id="rId3"/>
    <p:sldId id="257" r:id="rId4"/>
    <p:sldId id="258" r:id="rId5"/>
    <p:sldId id="263" r:id="rId6"/>
    <p:sldId id="316" r:id="rId7"/>
    <p:sldId id="308" r:id="rId8"/>
    <p:sldId id="317" r:id="rId9"/>
    <p:sldId id="318" r:id="rId10"/>
    <p:sldId id="288" r:id="rId11"/>
    <p:sldId id="289" r:id="rId12"/>
    <p:sldId id="290" r:id="rId13"/>
    <p:sldId id="307" r:id="rId14"/>
    <p:sldId id="294" r:id="rId15"/>
    <p:sldId id="319" r:id="rId16"/>
    <p:sldId id="320" r:id="rId17"/>
    <p:sldId id="314" r:id="rId18"/>
    <p:sldId id="321" r:id="rId19"/>
    <p:sldId id="324" r:id="rId20"/>
    <p:sldId id="322" r:id="rId21"/>
    <p:sldId id="315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4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6942-E1DB-4E42-97A3-A420CBAE501A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167A6-6918-4064-877C-86851C399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27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6E7D-FC86-4A04-BBB5-AE70C93F891A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96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92BF-8988-4646-83EC-FD894BC2273C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0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D52E-C425-417E-98A0-22D49C573093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28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0B9-6B94-489C-8DA8-8E4ECF2232C7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4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8B6E1-66DF-43E1-AB1D-B81EDC44DD28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1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884-4EA0-4EB7-8627-D8300D72690B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1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D0BF-7A94-4749-A653-28B6761F7387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9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DA17-437B-482C-8AA0-41637BD6E691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51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CA86-FCCF-4A8B-B87B-46144C03E18E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6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63243-8E28-4A34-BF3B-236B9EBACEAD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E885-43B9-49DA-92EA-9E268419ADAB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4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6599-43A7-4FEA-B5C8-5C812E5F0B7F}" type="datetime1">
              <a:rPr lang="en-US" smtClean="0"/>
              <a:t>12/7/17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61AB-6469-47A9-80B7-DD57DAC073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6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061" y="434608"/>
            <a:ext cx="9487877" cy="2387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 Participation and Relative Quality of Household Food Purchases: Evidence from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FoodAPS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034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NBER-FoodAPS Project: The Economic Geography of WIC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PIs: D. Fang, M.R. Thomsen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R.M.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Nayga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Jr.,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University of Arkansas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RA: Aaron Novotny, University of Arkansas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Washington, DC, Dec 7, 2017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1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815"/>
            <a:ext cx="10515600" cy="51531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the following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FoodAPS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datasets: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file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file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files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 component file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 datasets and programs provided by ERS.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assembled Clinic data.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2012-2013 locations if available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2015-2016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USDA-ERS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took our clinic data and provided radial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distances from each household to the nearest WIC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Healthy Purchase Index (HPI)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measure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household’s ability to meet dietary guidelines from its food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measure is based on the HEI-2010, but differs primarily in that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computed over food purchases as opposed to food intake and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measured at the household as opposed to the individual level. 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3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922" y="164123"/>
            <a:ext cx="9383210" cy="526196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Descriptive Statistics for the Household (HH) Sample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173329"/>
              </p:ext>
            </p:extLst>
          </p:nvPr>
        </p:nvGraphicFramePr>
        <p:xfrm>
          <a:off x="1710847" y="793854"/>
          <a:ext cx="8783532" cy="5727699"/>
        </p:xfrm>
        <a:graphic>
          <a:graphicData uri="http://schemas.openxmlformats.org/drawingml/2006/table">
            <a:tbl>
              <a:tblPr/>
              <a:tblGrid>
                <a:gridCol w="3186184"/>
                <a:gridCol w="1399337"/>
                <a:gridCol w="1399337"/>
                <a:gridCol w="1399337"/>
                <a:gridCol w="1399337"/>
              </a:tblGrid>
              <a:tr h="24843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Variable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Eligible Non-Participants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WIC Participants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Redeemed WIC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Did Not Redeem WIC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 = 505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 = 423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N=152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N=271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Healthy Purch. Index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50.388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50.259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55.958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47.062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Rural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0.236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0.234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0.257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0.221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Marital Status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0.626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0.539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0.579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0.517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Hispanic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0.247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0.392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0.351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0.415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African American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0.172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0.112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0.205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Less High School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0.081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0.163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0.164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0.162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High School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0.324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0.309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0.332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Some College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0.384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0.369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0.355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College or Higher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0.339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0.144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0.171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0.129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Monthly Income ($1000)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5.144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2.834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3.071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2.702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WIC Eligible Children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0.853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0.749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0.822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0.708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WIC Eligible Infants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0.129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0.286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0.342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0.255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WIC Eligible Woman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0.158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0.296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0.283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0.303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WIC Clinic Access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0.358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0.404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0.362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0.428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Supermarket Access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0.145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0.191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0.236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11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Self-reported Healthy Diet 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0.382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0.409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0.375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0.428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79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Matching WIC Households to Eligible Non-WIC Households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lack of data for valid instrument, matching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provide a way to reduce selection bias among observational data (Rosenbaum 2002;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DiPrete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2004).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find a group of non-treated individuals who are similar to the treated individuals in all baseline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atching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mimics a randomized experiment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on observed characteristics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Drichoutis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Nayga,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Lazaridis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propensity score matching (with logistic regression to estimate the propensity score)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(Rosenbaum and Rubin 1983; 1985)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1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229"/>
            <a:ext cx="11834838" cy="763908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Times New Roman"/>
                <a:cs typeface="Times New Roman"/>
              </a:rPr>
              <a:t>Logit </a:t>
            </a:r>
            <a:r>
              <a:rPr lang="en-US" sz="2800" dirty="0" smtClean="0">
                <a:latin typeface="Times New Roman"/>
                <a:cs typeface="Times New Roman"/>
              </a:rPr>
              <a:t>Models </a:t>
            </a:r>
            <a:r>
              <a:rPr lang="en-US" sz="2800" dirty="0">
                <a:latin typeface="Times New Roman"/>
                <a:cs typeface="Times New Roman"/>
              </a:rPr>
              <a:t>used to Match WIC Participants to Eligible Non-Participants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219" y="6139123"/>
            <a:ext cx="10247454" cy="681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Marginal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for the likelihood of WIC participation.  Asterisks indicate significance: *, **, and *** at the 10, 5, and 1 percent levels, respectively.  All models include state fixed effects (not reported)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389" y="730502"/>
            <a:ext cx="8889358" cy="560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56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2" y="70564"/>
            <a:ext cx="11058784" cy="6703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838" y="0"/>
            <a:ext cx="10515600" cy="61179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Quality of Matched Samples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8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088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/>
                <a:ea typeface="Calibri" panose="020F0502020204030204" pitchFamily="34" charset="0"/>
                <a:cs typeface="Times New Roman"/>
              </a:rPr>
              <a:t>Average Treatment Effect on the Treated (ATT) on Healthy Purchasing Index Score from Matched WIC Subsamples.</a:t>
            </a:r>
            <a:r>
              <a:rPr lang="en-US" sz="2800" dirty="0">
                <a:latin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cs typeface="Times New Roman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153" y="1550702"/>
            <a:ext cx="17748704" cy="451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46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77" y="365125"/>
            <a:ext cx="11874523" cy="13255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/>
                <a:ea typeface="Calibri" panose="020F0502020204030204" pitchFamily="34" charset="0"/>
                <a:cs typeface="Times New Roman"/>
              </a:rPr>
              <a:t>Average Treatment Effect on the Treated (ATT) Estimates from Matched WIC Subsample of Households who Redeemed WIC by Component of the Healthy Purchasing Index (HPI).</a:t>
            </a:r>
            <a:r>
              <a:rPr lang="en-US" sz="2400" dirty="0">
                <a:latin typeface="Times New Roman"/>
                <a:cs typeface="Times New Roman"/>
              </a:rPr>
              <a:t/>
            </a:r>
            <a:br>
              <a:rPr lang="en-US" sz="2400" dirty="0">
                <a:latin typeface="Times New Roman"/>
                <a:cs typeface="Times New Roman"/>
              </a:rPr>
            </a:b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79" y="1307803"/>
            <a:ext cx="11149122" cy="5253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12105" y="2874212"/>
            <a:ext cx="1350211" cy="3342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98737" y="3481137"/>
            <a:ext cx="1395663" cy="3154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12105" y="3855453"/>
            <a:ext cx="1382295" cy="28875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92316" y="5962316"/>
            <a:ext cx="1243263" cy="3345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7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Checks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Importance of WIC Foods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potential issues: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retailers have to stock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healthier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foods, which can account for some improvement in HPI.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address the these issues: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restricted the sample to include only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shopped at a WIC-approved retailer during the interview period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51" y="365125"/>
            <a:ext cx="11640825" cy="13255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Effect of WIC Participation (Average Treatment Effect on the Treated (ATT)) on Healthy Purchasing Index Score from Matched WIC Subsamples:  Excludes Households not Shopping at a WIC-approved Store.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457" y="2240429"/>
            <a:ext cx="17447418" cy="4441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8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Robustness Checks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Importance of WIC Foods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potential issues: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secondary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problem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exist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venues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WIC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some households deem some WIC foods to be undesirable.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address the these issues: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re-estimated the ATT but using an HPI that excludes items from shopping events where WIC redemptions accounted for more than 50 percent of the total expenditures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2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/>
                <a:cs typeface="Times New Roman"/>
              </a:rPr>
              <a:t>Acknowledgement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766" y="1855862"/>
            <a:ext cx="10515600" cy="4351338"/>
          </a:xfrm>
        </p:spPr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This research was supported by USDA grant no. 59-5000-5-0115 to the National Bureau of Economic Research, entitled, "Using </a:t>
            </a:r>
            <a:r>
              <a:rPr lang="en-US" dirty="0" err="1">
                <a:latin typeface="Times New Roman"/>
                <a:cs typeface="Times New Roman"/>
              </a:rPr>
              <a:t>FoodAPS</a:t>
            </a:r>
            <a:r>
              <a:rPr lang="en-US" dirty="0">
                <a:latin typeface="Times New Roman"/>
                <a:cs typeface="Times New Roman"/>
              </a:rPr>
              <a:t> for Research in Diet, Health, Nutrition, and Food Security." 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>
                <a:latin typeface="Times New Roman"/>
                <a:cs typeface="Times New Roman"/>
              </a:rPr>
              <a:t>views expressed are those of the authors and not necessarily those of the Economic Research Service, Food and Nutrition Service, or the U.S. Department of Agriculture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5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03" y="365125"/>
            <a:ext cx="11534999" cy="13255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Effect of WIC Participation (Average Treatment Effect on the Treated (ATT)) on Healthy Purchasing Index Score from Matched WIC Subsamples: Healthy Purchasing Index Excludes Primary WIC Purchase Events.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20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66" y="2408009"/>
            <a:ext cx="17355934" cy="2813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05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55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062"/>
            <a:ext cx="10515600" cy="4824901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explore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heterogeneity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households with and without access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supermarkets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 compelling evidence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improvements from WIC are adversely affected by supermarket access.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explore the heterogeneity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households who reported having healthy diets and those who reported otherwise.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significant difference in ATT estimates.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0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8285"/>
            <a:ext cx="10515600" cy="778486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3508"/>
            <a:ext cx="10515600" cy="429345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 in WIC have higher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food purchase compared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non-participating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is driven entirely by households who redeemed WIC foods during the interview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week.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 food is particularly important in improving the healthiness of total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fruit, whole grains, dairy, and empty calories.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 foods, rather than self-selection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more nutrition-conscious households into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program, explain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barriers do not appear to be limiting WIC participation.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1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Special Supplemental Nutrition Program for Women, Infants, and Children (WIC)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federal grants to states for: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Supplemental foods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Health care referrals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Nutritional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state programs differ but requirement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mainstays 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categorical, residential, income, and nutritional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eligibilities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packages are tailored to category of participant.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8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WIC Eligibility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Categorical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pregnant, postpartum (up to 6 months),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breastfeeding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(up to one year)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one year old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to the fifth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birthday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Residential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in the state where benefits are received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state, but no more than 185 percent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federal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poverty guideline.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allow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(adjunctive)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receive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SNAP, Medicaid, TANF, or other state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sponsored programs.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 Need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6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Bias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studies compare participants to eligible non-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participants. 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can be overestimated 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is more attractive to those who are concerned about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(Gordon and Nelson 1995;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Besharov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Germanis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2001).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underestimated 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in WIC are more likely to have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associated with poor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Bitler and Currie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2005).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7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/>
                <a:cs typeface="Times New Roman"/>
              </a:rPr>
              <a:t>Selection Bias and Birth Outcomes</a:t>
            </a:r>
            <a:endParaRPr lang="en-US" sz="400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WIC on birth outcomes is robust to selection bias (Currie and Rosin-Slater 2015). Some strategies include: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effects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Sonchak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2016; Currie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Rajani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2014);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variables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2012);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exploiting staggered deployment of WIC across counties early in the program history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Hoynes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Page and Stevens 2011);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comparing outcomes from mothers transitioning into and out of the program over multiple births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Figlio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Hamersma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Roth 2009).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0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Bias and Nutritional Outcomes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WIC </a:t>
            </a:r>
            <a:r>
              <a:rPr lang="en-US" dirty="0">
                <a:latin typeface="Times New Roman"/>
                <a:cs typeface="Times New Roman"/>
              </a:rPr>
              <a:t>participation is associated with improvements in dietary quality, nutrient intakes, and/or biochemical indicators of nutritional adequacy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>
                <a:latin typeface="Times New Roman"/>
                <a:cs typeface="Times New Roman"/>
              </a:rPr>
              <a:t>see Fox et al. 2004; Black et al. 2012). 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>
                <a:latin typeface="Times New Roman"/>
                <a:cs typeface="Times New Roman"/>
              </a:rPr>
              <a:t>Because of the selection issue, it is possible to argue that those attracted into the program would have purchased the supplemental WIC foods </a:t>
            </a:r>
            <a:r>
              <a:rPr lang="en-US" dirty="0" smtClean="0">
                <a:latin typeface="Times New Roman"/>
                <a:cs typeface="Times New Roman"/>
              </a:rPr>
              <a:t>anyway</a:t>
            </a:r>
            <a:r>
              <a:rPr lang="en-US" dirty="0">
                <a:latin typeface="Times New Roman"/>
                <a:cs typeface="Times New Roman"/>
              </a:rPr>
              <a:t>.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Some have suggested that nutrition may not be a plausible mechanism behind improved birth outcomes (</a:t>
            </a:r>
            <a:r>
              <a:rPr lang="en-US" dirty="0">
                <a:latin typeface="Times New Roman"/>
                <a:cs typeface="Times New Roman"/>
              </a:rPr>
              <a:t>Joyce, Gibson, and Coleman 2005 </a:t>
            </a:r>
            <a:r>
              <a:rPr lang="en-US" dirty="0" smtClean="0">
                <a:latin typeface="Times New Roman"/>
                <a:cs typeface="Times New Roman"/>
              </a:rPr>
              <a:t>).</a:t>
            </a:r>
          </a:p>
          <a:p>
            <a:pPr lvl="1"/>
            <a:r>
              <a:rPr lang="en-US" dirty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he food packages may </a:t>
            </a:r>
            <a:r>
              <a:rPr lang="en-US" dirty="0">
                <a:latin typeface="Times New Roman"/>
                <a:cs typeface="Times New Roman"/>
              </a:rPr>
              <a:t>be an incentive </a:t>
            </a:r>
            <a:r>
              <a:rPr lang="en-US" dirty="0" smtClean="0">
                <a:latin typeface="Times New Roman"/>
                <a:cs typeface="Times New Roman"/>
              </a:rPr>
              <a:t>to </a:t>
            </a:r>
            <a:r>
              <a:rPr lang="en-US" dirty="0">
                <a:latin typeface="Times New Roman"/>
                <a:cs typeface="Times New Roman"/>
              </a:rPr>
              <a:t>participate in the program and </a:t>
            </a:r>
            <a:r>
              <a:rPr lang="en-US" dirty="0" smtClean="0">
                <a:latin typeface="Times New Roman"/>
                <a:cs typeface="Times New Roman"/>
              </a:rPr>
              <a:t>other </a:t>
            </a:r>
            <a:r>
              <a:rPr lang="en-US" dirty="0">
                <a:latin typeface="Times New Roman"/>
                <a:cs typeface="Times New Roman"/>
              </a:rPr>
              <a:t>program </a:t>
            </a:r>
            <a:r>
              <a:rPr lang="en-US" dirty="0" smtClean="0">
                <a:latin typeface="Times New Roman"/>
                <a:cs typeface="Times New Roman"/>
              </a:rPr>
              <a:t>features could mitigate </a:t>
            </a:r>
            <a:r>
              <a:rPr lang="en-US" dirty="0">
                <a:latin typeface="Times New Roman"/>
                <a:cs typeface="Times New Roman"/>
              </a:rPr>
              <a:t>the likelihood </a:t>
            </a:r>
            <a:r>
              <a:rPr lang="en-US" dirty="0" smtClean="0">
                <a:latin typeface="Times New Roman"/>
                <a:cs typeface="Times New Roman"/>
              </a:rPr>
              <a:t>of poor </a:t>
            </a:r>
            <a:r>
              <a:rPr lang="en-US" dirty="0">
                <a:latin typeface="Times New Roman"/>
                <a:cs typeface="Times New Roman"/>
              </a:rPr>
              <a:t>outcomes (</a:t>
            </a:r>
            <a:r>
              <a:rPr lang="en-US" dirty="0" err="1">
                <a:latin typeface="Times New Roman"/>
                <a:cs typeface="Times New Roman"/>
              </a:rPr>
              <a:t>Bitler</a:t>
            </a:r>
            <a:r>
              <a:rPr lang="en-US" dirty="0">
                <a:latin typeface="Times New Roman"/>
                <a:cs typeface="Times New Roman"/>
              </a:rPr>
              <a:t> and Currie 2005b). 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WIC participation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choices in a way that would be conducive to improvements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9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Why address this question?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WIC </a:t>
            </a:r>
            <a:r>
              <a:rPr lang="en-US" dirty="0">
                <a:latin typeface="Times New Roman"/>
                <a:cs typeface="Times New Roman"/>
              </a:rPr>
              <a:t>is targeted for cuts in the White House’s budget proposal (</a:t>
            </a:r>
            <a:r>
              <a:rPr lang="en-US" dirty="0" err="1">
                <a:latin typeface="Times New Roman"/>
                <a:cs typeface="Times New Roman"/>
              </a:rPr>
              <a:t>Aisch</a:t>
            </a:r>
            <a:r>
              <a:rPr lang="en-US" dirty="0">
                <a:latin typeface="Times New Roman"/>
                <a:cs typeface="Times New Roman"/>
              </a:rPr>
              <a:t> and </a:t>
            </a:r>
            <a:r>
              <a:rPr lang="en-US" dirty="0" err="1">
                <a:latin typeface="Times New Roman"/>
                <a:cs typeface="Times New Roman"/>
              </a:rPr>
              <a:t>Parlapiano</a:t>
            </a:r>
            <a:r>
              <a:rPr lang="en-US" dirty="0">
                <a:latin typeface="Times New Roman"/>
                <a:cs typeface="Times New Roman"/>
              </a:rPr>
              <a:t> 2017).  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WIC foods account for 70% of program cost </a:t>
            </a:r>
            <a:r>
              <a:rPr lang="en-US" dirty="0">
                <a:latin typeface="Times New Roman"/>
                <a:cs typeface="Times New Roman"/>
              </a:rPr>
              <a:t>(Oliveira and </a:t>
            </a:r>
            <a:r>
              <a:rPr lang="en-US" dirty="0" err="1">
                <a:latin typeface="Times New Roman"/>
                <a:cs typeface="Times New Roman"/>
              </a:rPr>
              <a:t>Frazão</a:t>
            </a:r>
            <a:r>
              <a:rPr lang="en-US" dirty="0">
                <a:latin typeface="Times New Roman"/>
                <a:cs typeface="Times New Roman"/>
              </a:rPr>
              <a:t> 2015) 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FoodAPS</a:t>
            </a:r>
            <a:r>
              <a:rPr lang="en-US" dirty="0" smtClean="0">
                <a:latin typeface="Times New Roman"/>
                <a:cs typeface="Times New Roman"/>
              </a:rPr>
              <a:t> provides unique opportunity to access WIC’s role in food choice.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addressing this main question, we also examine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geographic barriers limit WIC participation.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3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Using </a:t>
            </a:r>
            <a:r>
              <a:rPr lang="en-US" dirty="0" err="1" smtClean="0">
                <a:latin typeface="Times New Roman"/>
                <a:cs typeface="Times New Roman"/>
              </a:rPr>
              <a:t>FoodAPS</a:t>
            </a:r>
            <a:r>
              <a:rPr lang="en-US" dirty="0" smtClean="0">
                <a:latin typeface="Times New Roman"/>
                <a:cs typeface="Times New Roman"/>
              </a:rPr>
              <a:t> to Answer the Question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The focus is on dietary quality of purchases.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We focus on a subsample of WIC eligible households.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We can distinguish between WIC participating households who used WIC for purchases and those who did not.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We match both groups to eligible non participants.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We find that the improvement in nutritional quality of purchases attributed to WIC is driven entirely by those who redeemed WIC benefits.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61AB-6469-47A9-80B7-DD57DAC0739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6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4716</TotalTime>
  <Words>1592</Words>
  <Application>Microsoft Macintosh PowerPoint</Application>
  <PresentationFormat>Custom</PresentationFormat>
  <Paragraphs>228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WIC Participation and Relative Quality of Household Food Purchases: Evidence from FoodAPS</vt:lpstr>
      <vt:lpstr>Acknowledgement</vt:lpstr>
      <vt:lpstr>Introduction to The Special Supplemental Nutrition Program for Women, Infants, and Children (WIC)</vt:lpstr>
      <vt:lpstr>WIC Eligibility</vt:lpstr>
      <vt:lpstr>Selection Bias</vt:lpstr>
      <vt:lpstr>Selection Bias and Birth Outcomes</vt:lpstr>
      <vt:lpstr>Selection Bias and Nutritional Outcomes</vt:lpstr>
      <vt:lpstr>Why address this question?</vt:lpstr>
      <vt:lpstr>Using FoodAPS to Answer the Question</vt:lpstr>
      <vt:lpstr>Data</vt:lpstr>
      <vt:lpstr>Descriptive Statistics for the Household (HH) Sample </vt:lpstr>
      <vt:lpstr>Matching WIC Households to Eligible Non-WIC Households</vt:lpstr>
      <vt:lpstr>Logit Models used to Match WIC Participants to Eligible Non-Participants </vt:lpstr>
      <vt:lpstr>Assessing the Quality of Matched Samples</vt:lpstr>
      <vt:lpstr>Average Treatment Effect on the Treated (ATT) on Healthy Purchasing Index Score from Matched WIC Subsamples. </vt:lpstr>
      <vt:lpstr>Average Treatment Effect on the Treated (ATT) Estimates from Matched WIC Subsample of Households who Redeemed WIC by Component of the Healthy Purchasing Index (HPI). </vt:lpstr>
      <vt:lpstr>Robustness Checks on the Importance of WIC Foods</vt:lpstr>
      <vt:lpstr>Effect of WIC Participation (Average Treatment Effect on the Treated (ATT)) on Healthy Purchasing Index Score from Matched WIC Subsamples:  Excludes Households not Shopping at a WIC-approved Store. </vt:lpstr>
      <vt:lpstr>Robustness Checks on the Importance of WIC Foods</vt:lpstr>
      <vt:lpstr>Effect of WIC Participation (Average Treatment Effect on the Treated (ATT)) on Healthy Purchasing Index Score from Matched WIC Subsamples: Healthy Purchasing Index Excludes Primary WIC Purchase Events. </vt:lpstr>
      <vt:lpstr>Additional Findings</vt:lpstr>
      <vt:lpstr>Conclusion</vt:lpstr>
    </vt:vector>
  </TitlesOfParts>
  <Company>NORC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 Participation:</dc:title>
  <dc:creator>Aaron Novotny</dc:creator>
  <cp:lastModifiedBy>Di Fang</cp:lastModifiedBy>
  <cp:revision>123</cp:revision>
  <dcterms:created xsi:type="dcterms:W3CDTF">2017-09-25T18:51:34Z</dcterms:created>
  <dcterms:modified xsi:type="dcterms:W3CDTF">2017-12-07T14:19:53Z</dcterms:modified>
</cp:coreProperties>
</file>